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0"/>
  </p:notesMasterIdLst>
  <p:sldIdLst>
    <p:sldId id="259" r:id="rId5"/>
    <p:sldId id="262" r:id="rId6"/>
    <p:sldId id="271" r:id="rId7"/>
    <p:sldId id="267" r:id="rId8"/>
    <p:sldId id="263" r:id="rId9"/>
  </p:sldIdLst>
  <p:sldSz cx="18288000" cy="10287000"/>
  <p:notesSz cx="6858000" cy="9144000"/>
  <p:embeddedFontLst>
    <p:embeddedFont>
      <p:font typeface="Aharoni" panose="02010803020104030203" pitchFamily="2" charset="-79"/>
      <p:bold r:id="rId11"/>
    </p:embeddedFont>
    <p:embeddedFont>
      <p:font typeface="Avenir" panose="020B0604020202020204" charset="0"/>
      <p:regular r:id="rId12"/>
    </p:embeddedFont>
    <p:embeddedFont>
      <p:font typeface="Garet" panose="020B0604020202020204" charset="0"/>
      <p:regular r:id="rId13"/>
    </p:embeddedFont>
    <p:embeddedFont>
      <p:font typeface="Gotham" panose="020B0604020202020204" charset="0"/>
      <p:regular r:id="rId14"/>
    </p:embeddedFont>
    <p:embeddedFont>
      <p:font typeface="Gotham Bold" panose="020B0604020202020204" charset="0"/>
      <p:regular r:id="rId15"/>
    </p:embeddedFont>
    <p:embeddedFont>
      <p:font typeface="Racing Sans On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EB077-ABC7-48FD-B8FC-C05622BEA4E2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377CA7-5CAC-4231-B2A9-5DF9A585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16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2.png"/><Relationship Id="rId7" Type="http://schemas.openxmlformats.org/officeDocument/2006/relationships/slide" Target="slide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slide" Target="slide3.xml"/><Relationship Id="rId10" Type="http://schemas.openxmlformats.org/officeDocument/2006/relationships/image" Target="../media/image10.jpeg"/><Relationship Id="rId4" Type="http://schemas.openxmlformats.org/officeDocument/2006/relationships/slide" Target="slide1.xml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068830" y="1234440"/>
            <a:ext cx="4657318" cy="950017"/>
          </a:xfrm>
          <a:custGeom>
            <a:avLst/>
            <a:gdLst/>
            <a:ahLst/>
            <a:cxnLst/>
            <a:rect l="l" t="t" r="r" b="b"/>
            <a:pathLst>
              <a:path w="4657318" h="950017">
                <a:moveTo>
                  <a:pt x="0" y="0"/>
                </a:moveTo>
                <a:lnTo>
                  <a:pt x="4657318" y="0"/>
                </a:lnTo>
                <a:lnTo>
                  <a:pt x="4657318" y="950017"/>
                </a:lnTo>
                <a:lnTo>
                  <a:pt x="0" y="950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421" t="-551036" r="-248251" b="-127398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-15335" y="7870499"/>
            <a:ext cx="11610934" cy="1963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85"/>
              </a:lnSpc>
            </a:pPr>
            <a:r>
              <a:rPr lang="en-US" sz="6600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snowmans</a:t>
            </a:r>
            <a:r>
              <a:rPr lang="en-US" sz="6600" dirty="0">
                <a:latin typeface="Gotham Bold" panose="020B0604020202020204" charset="0"/>
                <a:cs typeface="Gotham Bold" panose="020B0604020202020204" charset="0"/>
              </a:rPr>
              <a:t>seasonings.com</a:t>
            </a:r>
            <a:endParaRPr lang="en-US" sz="6600" dirty="0">
              <a:solidFill>
                <a:srgbClr val="C00000"/>
              </a:solidFill>
              <a:latin typeface="Gotham Bold" panose="020B0604020202020204" charset="0"/>
              <a:cs typeface="Gotham Bold" panose="020B0604020202020204" charset="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1861086" y="560017"/>
            <a:ext cx="5398214" cy="9726983"/>
          </a:xfrm>
          <a:custGeom>
            <a:avLst/>
            <a:gdLst/>
            <a:ahLst/>
            <a:cxnLst/>
            <a:rect l="l" t="t" r="r" b="b"/>
            <a:pathLst>
              <a:path w="5398214" h="9726983">
                <a:moveTo>
                  <a:pt x="0" y="0"/>
                </a:moveTo>
                <a:lnTo>
                  <a:pt x="5398214" y="0"/>
                </a:lnTo>
                <a:lnTo>
                  <a:pt x="5398214" y="9726983"/>
                </a:lnTo>
                <a:lnTo>
                  <a:pt x="0" y="97269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9267" t="-41853" r="-107907" b="-397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253117" y="6417100"/>
            <a:ext cx="4262666" cy="3412700"/>
          </a:xfrm>
          <a:custGeom>
            <a:avLst/>
            <a:gdLst/>
            <a:ahLst/>
            <a:cxnLst/>
            <a:rect l="l" t="t" r="r" b="b"/>
            <a:pathLst>
              <a:path w="4262666" h="3412700">
                <a:moveTo>
                  <a:pt x="0" y="0"/>
                </a:moveTo>
                <a:lnTo>
                  <a:pt x="4262665" y="0"/>
                </a:lnTo>
                <a:lnTo>
                  <a:pt x="4262665" y="3412700"/>
                </a:lnTo>
                <a:lnTo>
                  <a:pt x="0" y="34127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44" t="-22259" r="-1550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501930" y="3660047"/>
            <a:ext cx="7619104" cy="962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50"/>
              </a:lnSpc>
              <a:spcBef>
                <a:spcPct val="0"/>
              </a:spcBef>
            </a:pPr>
            <a:endParaRPr lang="en-US" sz="5607" dirty="0">
              <a:solidFill>
                <a:srgbClr val="FFFF00"/>
              </a:solidFill>
              <a:latin typeface="Gotham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561807" y="5864208"/>
            <a:ext cx="3645286" cy="648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22"/>
              </a:lnSpc>
            </a:pPr>
            <a:r>
              <a:rPr lang="en-US" sz="5343" dirty="0">
                <a:solidFill>
                  <a:srgbClr val="B3111C"/>
                </a:solidFill>
                <a:latin typeface="Avenir"/>
              </a:rPr>
              <a:t>Snowman’s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249209" y="9210675"/>
            <a:ext cx="4484792" cy="430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55"/>
              </a:lnSpc>
            </a:pPr>
            <a:r>
              <a:rPr lang="en-US" sz="2539" spc="269" dirty="0">
                <a:solidFill>
                  <a:srgbClr val="B3111C"/>
                </a:solidFill>
                <a:latin typeface="Gotham"/>
              </a:rPr>
              <a:t>BLACKENING SPICE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21093" y="6245650"/>
            <a:ext cx="4156944" cy="1996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513"/>
              </a:lnSpc>
              <a:spcBef>
                <a:spcPct val="0"/>
              </a:spcBef>
            </a:pPr>
            <a:endParaRPr lang="en-US" sz="11795" dirty="0">
              <a:solidFill>
                <a:srgbClr val="C00000"/>
              </a:solidFill>
              <a:latin typeface="Racing Sans One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884637-146D-2F51-C5F6-747460787B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70" y="3660047"/>
            <a:ext cx="11506740" cy="4912454"/>
          </a:xfrm>
          <a:prstGeom prst="rect">
            <a:avLst/>
          </a:prstGeom>
        </p:spPr>
      </p:pic>
      <p:sp>
        <p:nvSpPr>
          <p:cNvPr id="18" name="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9909063-99A9-A667-C1FF-1E35933770A2}"/>
              </a:ext>
            </a:extLst>
          </p:cNvPr>
          <p:cNvSpPr/>
          <p:nvPr/>
        </p:nvSpPr>
        <p:spPr>
          <a:xfrm>
            <a:off x="272570" y="243839"/>
            <a:ext cx="2362200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PRODUCTS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DD2FB4-6CB2-0391-D041-72E9181E7DA0}"/>
              </a:ext>
            </a:extLst>
          </p:cNvPr>
          <p:cNvSpPr/>
          <p:nvPr/>
        </p:nvSpPr>
        <p:spPr>
          <a:xfrm>
            <a:off x="3117522" y="221227"/>
            <a:ext cx="2514600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OUR </a:t>
            </a:r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7" action="ppaction://hlinksldjump"/>
              </a:rPr>
              <a:t>STORY</a:t>
            </a:r>
            <a:endParaRPr lang="en-US" dirty="0">
              <a:solidFill>
                <a:schemeClr val="tx1"/>
              </a:solidFill>
              <a:latin typeface="Gotham Bold" panose="020B0604020202020204" charset="0"/>
              <a:cs typeface="Gotham Bold" panose="020B060402020202020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C9F586-2FE2-8CD0-EC53-D7B20425DDC8}"/>
              </a:ext>
            </a:extLst>
          </p:cNvPr>
          <p:cNvSpPr/>
          <p:nvPr/>
        </p:nvSpPr>
        <p:spPr>
          <a:xfrm>
            <a:off x="6025940" y="221227"/>
            <a:ext cx="2137586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LEGAL </a:t>
            </a:r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8" action="ppaction://hlinksldjump"/>
              </a:rPr>
              <a:t>STUFF</a:t>
            </a:r>
            <a:endParaRPr lang="en-US" dirty="0">
              <a:solidFill>
                <a:schemeClr val="tx1"/>
              </a:solidFill>
              <a:latin typeface="Gotham Bold" panose="020B0604020202020204" charset="0"/>
              <a:cs typeface="Gotham Bold" panose="020B060402020202020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006DBD-CDD2-B6DC-191D-60EAC965292F}"/>
              </a:ext>
            </a:extLst>
          </p:cNvPr>
          <p:cNvSpPr/>
          <p:nvPr/>
        </p:nvSpPr>
        <p:spPr>
          <a:xfrm>
            <a:off x="15411450" y="190500"/>
            <a:ext cx="2362200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9" action="ppaction://hlinksldjump"/>
              </a:rPr>
              <a:t>SHOPPING</a:t>
            </a:r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 CART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A0C5BE-DC27-AF9C-0A5E-EB3C8847FC65}"/>
              </a:ext>
            </a:extLst>
          </p:cNvPr>
          <p:cNvSpPr/>
          <p:nvPr/>
        </p:nvSpPr>
        <p:spPr>
          <a:xfrm>
            <a:off x="362978" y="1692606"/>
            <a:ext cx="11514437" cy="16152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A BLIZZARD OF FLAVOR IN EVERY BITE!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545F50-19F8-926D-6C2B-F3F6C5204E95}"/>
              </a:ext>
            </a:extLst>
          </p:cNvPr>
          <p:cNvSpPr txBox="1"/>
          <p:nvPr/>
        </p:nvSpPr>
        <p:spPr>
          <a:xfrm rot="2100000">
            <a:off x="1028700" y="4301882"/>
            <a:ext cx="16783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75000"/>
                  </a:schemeClr>
                </a:solidFill>
              </a:rPr>
              <a:t>Amy Snowhill- School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44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7021912" y="6223270"/>
            <a:ext cx="4878803" cy="3903043"/>
          </a:xfrm>
          <a:custGeom>
            <a:avLst/>
            <a:gdLst/>
            <a:ahLst/>
            <a:cxnLst/>
            <a:rect l="l" t="t" r="r" b="b"/>
            <a:pathLst>
              <a:path w="4878803" h="3903043">
                <a:moveTo>
                  <a:pt x="0" y="0"/>
                </a:moveTo>
                <a:lnTo>
                  <a:pt x="4878803" y="0"/>
                </a:lnTo>
                <a:lnTo>
                  <a:pt x="4878803" y="3903042"/>
                </a:lnTo>
                <a:lnTo>
                  <a:pt x="0" y="3903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833775" y="6066867"/>
            <a:ext cx="3627265" cy="1226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71"/>
              </a:lnSpc>
            </a:pPr>
            <a:r>
              <a:rPr lang="en-US" sz="5288" dirty="0">
                <a:solidFill>
                  <a:srgbClr val="FFFFFF"/>
                </a:solidFill>
                <a:latin typeface="Avenir"/>
              </a:rPr>
              <a:t>Snowman’s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41749" y="9375879"/>
            <a:ext cx="4439128" cy="38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3"/>
              </a:lnSpc>
            </a:pPr>
            <a:r>
              <a:rPr lang="en-US" sz="2216" spc="234" dirty="0">
                <a:solidFill>
                  <a:srgbClr val="393737"/>
                </a:solidFill>
                <a:latin typeface="Gotham Bold"/>
              </a:rPr>
              <a:t>BLACKENING SPICE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691B23-1926-65A6-931A-29F35FCF2B22}"/>
              </a:ext>
            </a:extLst>
          </p:cNvPr>
          <p:cNvSpPr txBox="1"/>
          <p:nvPr/>
        </p:nvSpPr>
        <p:spPr>
          <a:xfrm>
            <a:off x="4038600" y="-151813"/>
            <a:ext cx="120123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C00000"/>
                </a:solidFill>
                <a:latin typeface="Gotham" panose="020B0604020202020204" charset="0"/>
                <a:cs typeface="Gotham" panose="020B0604020202020204" charset="0"/>
              </a:rPr>
              <a:t>5 Delicious Flavors: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B85FC35A-E8F1-6370-E3C1-5C21605D9BC7}"/>
              </a:ext>
            </a:extLst>
          </p:cNvPr>
          <p:cNvSpPr/>
          <p:nvPr/>
        </p:nvSpPr>
        <p:spPr>
          <a:xfrm>
            <a:off x="12587140" y="9375879"/>
            <a:ext cx="1523999" cy="46242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HOME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357004C8-6239-D819-AE4E-D88F2BE9CEC3}"/>
              </a:ext>
            </a:extLst>
          </p:cNvPr>
          <p:cNvSpPr/>
          <p:nvPr/>
        </p:nvSpPr>
        <p:spPr>
          <a:xfrm>
            <a:off x="228600" y="8530062"/>
            <a:ext cx="1447800" cy="102041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ORDER NOW</a:t>
            </a:r>
          </a:p>
        </p:txBody>
      </p:sp>
      <p:sp>
        <p:nvSpPr>
          <p:cNvPr id="9" name="Star: 10 Points 8" descr="Snowflake pattern texture">
            <a:extLst>
              <a:ext uri="{FF2B5EF4-FFF2-40B4-BE49-F238E27FC236}">
                <a16:creationId xmlns:a16="http://schemas.microsoft.com/office/drawing/2014/main" id="{D0961A24-1EDC-17F2-3E56-926CB53EF659}"/>
              </a:ext>
            </a:extLst>
          </p:cNvPr>
          <p:cNvSpPr/>
          <p:nvPr/>
        </p:nvSpPr>
        <p:spPr>
          <a:xfrm>
            <a:off x="3157171" y="2220750"/>
            <a:ext cx="2514600" cy="2101585"/>
          </a:xfrm>
          <a:prstGeom prst="star10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ORIGINAL BLACKENING SPICE</a:t>
            </a:r>
          </a:p>
        </p:txBody>
      </p:sp>
      <p:sp>
        <p:nvSpPr>
          <p:cNvPr id="10" name="Star: 10 Points 9" descr="Snowflake pattern texture">
            <a:extLst>
              <a:ext uri="{FF2B5EF4-FFF2-40B4-BE49-F238E27FC236}">
                <a16:creationId xmlns:a16="http://schemas.microsoft.com/office/drawing/2014/main" id="{B3B65509-2F03-1996-6AED-BCF3884A3DEF}"/>
              </a:ext>
            </a:extLst>
          </p:cNvPr>
          <p:cNvSpPr/>
          <p:nvPr/>
        </p:nvSpPr>
        <p:spPr>
          <a:xfrm>
            <a:off x="12877799" y="2220751"/>
            <a:ext cx="2514600" cy="1569660"/>
          </a:xfrm>
          <a:prstGeom prst="star10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SEASON SALT</a:t>
            </a:r>
          </a:p>
        </p:txBody>
      </p:sp>
      <p:sp>
        <p:nvSpPr>
          <p:cNvPr id="17" name="Star: 10 Points 16" descr="Snowflake pattern texture">
            <a:extLst>
              <a:ext uri="{FF2B5EF4-FFF2-40B4-BE49-F238E27FC236}">
                <a16:creationId xmlns:a16="http://schemas.microsoft.com/office/drawing/2014/main" id="{AE0B057B-6B2F-166F-DD19-C781A794F11A}"/>
              </a:ext>
            </a:extLst>
          </p:cNvPr>
          <p:cNvSpPr/>
          <p:nvPr/>
        </p:nvSpPr>
        <p:spPr>
          <a:xfrm>
            <a:off x="3628198" y="6360503"/>
            <a:ext cx="2620202" cy="1705747"/>
          </a:xfrm>
          <a:prstGeom prst="star10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JERK SEASONING</a:t>
            </a:r>
          </a:p>
        </p:txBody>
      </p:sp>
      <p:sp>
        <p:nvSpPr>
          <p:cNvPr id="19" name="Star: 10 Points 18" descr="Snowflake pattern texture">
            <a:extLst>
              <a:ext uri="{FF2B5EF4-FFF2-40B4-BE49-F238E27FC236}">
                <a16:creationId xmlns:a16="http://schemas.microsoft.com/office/drawing/2014/main" id="{3151535F-1ADC-7D44-E703-E3BFDFEDAF22}"/>
              </a:ext>
            </a:extLst>
          </p:cNvPr>
          <p:cNvSpPr/>
          <p:nvPr/>
        </p:nvSpPr>
        <p:spPr>
          <a:xfrm>
            <a:off x="14336486" y="4322335"/>
            <a:ext cx="2046514" cy="1744531"/>
          </a:xfrm>
          <a:prstGeom prst="star10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CURRY SPICE</a:t>
            </a:r>
          </a:p>
        </p:txBody>
      </p:sp>
      <p:sp>
        <p:nvSpPr>
          <p:cNvPr id="20" name="Star: 10 Points 19" descr="Snowflake pattern texture">
            <a:extLst>
              <a:ext uri="{FF2B5EF4-FFF2-40B4-BE49-F238E27FC236}">
                <a16:creationId xmlns:a16="http://schemas.microsoft.com/office/drawing/2014/main" id="{FDD89D1F-2494-772A-FF0D-DA5264F1AE3B}"/>
              </a:ext>
            </a:extLst>
          </p:cNvPr>
          <p:cNvSpPr/>
          <p:nvPr/>
        </p:nvSpPr>
        <p:spPr>
          <a:xfrm>
            <a:off x="533400" y="4927863"/>
            <a:ext cx="3094798" cy="1568727"/>
          </a:xfrm>
          <a:prstGeom prst="star10">
            <a:avLst/>
          </a:prstGeom>
          <a:blipFill dpi="0"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SPICY SUGAR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503BEA-AC3E-E45F-8FF2-383C56CB3A00}"/>
              </a:ext>
            </a:extLst>
          </p:cNvPr>
          <p:cNvSpPr txBox="1"/>
          <p:nvPr/>
        </p:nvSpPr>
        <p:spPr>
          <a:xfrm rot="2100000">
            <a:off x="1028700" y="4301882"/>
            <a:ext cx="16783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75000"/>
                  </a:schemeClr>
                </a:solidFill>
              </a:rPr>
              <a:t>Amy Snowhill- School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275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r>
              <a:rPr lang="en-US" sz="8800" dirty="0">
                <a:solidFill>
                  <a:srgbClr val="C00000"/>
                </a:solidFill>
                <a:latin typeface="Gotham Bold" panose="020B0604020202020204" charset="0"/>
                <a:cs typeface="Gotham Bold" panose="020B0604020202020204" charset="0"/>
              </a:rPr>
              <a:t>                 Order Form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26D081-8C62-E626-34ED-84CCF102503B}"/>
              </a:ext>
            </a:extLst>
          </p:cNvPr>
          <p:cNvSpPr>
            <a:spLocks/>
          </p:cNvSpPr>
          <p:nvPr/>
        </p:nvSpPr>
        <p:spPr>
          <a:xfrm>
            <a:off x="174162" y="1989826"/>
            <a:ext cx="7117905" cy="5187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Last Name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CDF712-47C5-42FC-FCCF-FDCA57F70A54}"/>
              </a:ext>
            </a:extLst>
          </p:cNvPr>
          <p:cNvSpPr>
            <a:spLocks/>
          </p:cNvSpPr>
          <p:nvPr/>
        </p:nvSpPr>
        <p:spPr>
          <a:xfrm>
            <a:off x="80960" y="7096830"/>
            <a:ext cx="7107019" cy="4898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Street </a:t>
            </a:r>
          </a:p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Address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F9C4C9-7D6B-C43E-ED73-FAD24290C56F}"/>
              </a:ext>
            </a:extLst>
          </p:cNvPr>
          <p:cNvSpPr>
            <a:spLocks/>
          </p:cNvSpPr>
          <p:nvPr/>
        </p:nvSpPr>
        <p:spPr>
          <a:xfrm>
            <a:off x="70074" y="7769121"/>
            <a:ext cx="7107019" cy="4738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Apt #                                                 City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2D5C61-5A48-039E-DF56-5E735C8F2890}"/>
              </a:ext>
            </a:extLst>
          </p:cNvPr>
          <p:cNvSpPr>
            <a:spLocks/>
          </p:cNvSpPr>
          <p:nvPr/>
        </p:nvSpPr>
        <p:spPr>
          <a:xfrm>
            <a:off x="86403" y="8384542"/>
            <a:ext cx="7101576" cy="4050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State                                                 Country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F1DEAC-FB34-2BB3-2676-A1BA8C171D13}"/>
              </a:ext>
            </a:extLst>
          </p:cNvPr>
          <p:cNvSpPr>
            <a:spLocks/>
          </p:cNvSpPr>
          <p:nvPr/>
        </p:nvSpPr>
        <p:spPr>
          <a:xfrm>
            <a:off x="174162" y="1342217"/>
            <a:ext cx="7117905" cy="5320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rgbClr val="FFFF00"/>
                </a:solidFill>
                <a:latin typeface="Garet" panose="020B0604020202020204" charset="0"/>
              </a:rPr>
              <a:t>Contact Details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87BE3A-4EE0-C4B8-3424-C0FE79FC8F76}"/>
              </a:ext>
            </a:extLst>
          </p:cNvPr>
          <p:cNvSpPr>
            <a:spLocks/>
          </p:cNvSpPr>
          <p:nvPr/>
        </p:nvSpPr>
        <p:spPr>
          <a:xfrm>
            <a:off x="157832" y="3902873"/>
            <a:ext cx="7117905" cy="4629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Email Address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ED6E5A8-B584-77BC-1AA2-960C3CA4A77E}"/>
              </a:ext>
            </a:extLst>
          </p:cNvPr>
          <p:cNvSpPr>
            <a:spLocks/>
          </p:cNvSpPr>
          <p:nvPr/>
        </p:nvSpPr>
        <p:spPr>
          <a:xfrm>
            <a:off x="70074" y="6438707"/>
            <a:ext cx="7117905" cy="4898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rgbClr val="FFFF00"/>
                </a:solidFill>
                <a:latin typeface="Garet" panose="020B0604020202020204" charset="0"/>
              </a:rPr>
              <a:t>Shipping Information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75B412-F0A8-52CC-B2E6-75E6F0B9974C}"/>
              </a:ext>
            </a:extLst>
          </p:cNvPr>
          <p:cNvSpPr>
            <a:spLocks/>
          </p:cNvSpPr>
          <p:nvPr/>
        </p:nvSpPr>
        <p:spPr>
          <a:xfrm>
            <a:off x="141503" y="4423696"/>
            <a:ext cx="7163486" cy="6069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solidFill>
                  <a:srgbClr val="FFFF00"/>
                </a:solidFill>
                <a:latin typeface="Garet" panose="020B0604020202020204" charset="0"/>
              </a:rPr>
              <a:t>Payment Details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3D34CD-E4A7-123E-093F-ADADC65A3BE7}"/>
              </a:ext>
            </a:extLst>
          </p:cNvPr>
          <p:cNvSpPr>
            <a:spLocks/>
          </p:cNvSpPr>
          <p:nvPr/>
        </p:nvSpPr>
        <p:spPr>
          <a:xfrm>
            <a:off x="141503" y="5750000"/>
            <a:ext cx="7117905" cy="5078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Expiration Date                                CVV#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3A7381-3495-5199-26CC-5AC914DA57AD}"/>
              </a:ext>
            </a:extLst>
          </p:cNvPr>
          <p:cNvSpPr>
            <a:spLocks/>
          </p:cNvSpPr>
          <p:nvPr/>
        </p:nvSpPr>
        <p:spPr>
          <a:xfrm>
            <a:off x="192528" y="2599845"/>
            <a:ext cx="7117905" cy="5187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First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4BE9E8-C855-D8AC-A398-17E35EF46912}"/>
              </a:ext>
            </a:extLst>
          </p:cNvPr>
          <p:cNvSpPr>
            <a:spLocks/>
          </p:cNvSpPr>
          <p:nvPr/>
        </p:nvSpPr>
        <p:spPr>
          <a:xfrm>
            <a:off x="174162" y="3258185"/>
            <a:ext cx="7117905" cy="5187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Phone Number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29C094-6DC9-A15E-C237-8B7B094B21A7}"/>
              </a:ext>
            </a:extLst>
          </p:cNvPr>
          <p:cNvSpPr>
            <a:spLocks/>
          </p:cNvSpPr>
          <p:nvPr/>
        </p:nvSpPr>
        <p:spPr>
          <a:xfrm>
            <a:off x="141503" y="5108450"/>
            <a:ext cx="7117905" cy="5187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Credit/Debit Card #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B1F335-DED5-96C1-CF92-33D2AA5F1356}"/>
              </a:ext>
            </a:extLst>
          </p:cNvPr>
          <p:cNvSpPr>
            <a:spLocks/>
          </p:cNvSpPr>
          <p:nvPr/>
        </p:nvSpPr>
        <p:spPr>
          <a:xfrm>
            <a:off x="92522" y="8965488"/>
            <a:ext cx="7084572" cy="4050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00"/>
                </a:solidFill>
                <a:latin typeface="Garet" panose="020B0604020202020204" charset="0"/>
              </a:rPr>
              <a:t>Zip Code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7D7E24A-D732-C184-9EE6-681995DF8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15657"/>
              </p:ext>
            </p:extLst>
          </p:nvPr>
        </p:nvGraphicFramePr>
        <p:xfrm>
          <a:off x="7909822" y="2541607"/>
          <a:ext cx="9982200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3402363481"/>
                    </a:ext>
                  </a:extLst>
                </a:gridCol>
                <a:gridCol w="2768600">
                  <a:extLst>
                    <a:ext uri="{9D8B030D-6E8A-4147-A177-3AD203B41FA5}">
                      <a16:colId xmlns:a16="http://schemas.microsoft.com/office/drawing/2014/main" val="3522981525"/>
                    </a:ext>
                  </a:extLst>
                </a:gridCol>
                <a:gridCol w="3327400">
                  <a:extLst>
                    <a:ext uri="{9D8B030D-6E8A-4147-A177-3AD203B41FA5}">
                      <a16:colId xmlns:a16="http://schemas.microsoft.com/office/drawing/2014/main" val="1803255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FLAVOR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SUBTOTAL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205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BLACKENING SPICE 10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69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BLACKENING SPICE 20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918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JERK SPICE 10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573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JERK SPICE 20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667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CURRY SPICE 10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077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CURRY SPICE 20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69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SPICY SUGAR 10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473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SPICY SUGAR 20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920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SEASON SALT 10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445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SEASON SALT 20 OZ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095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935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TBD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207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SHIPPING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FREE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5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tham Bold" panose="020B0604020202020204" charset="0"/>
                        <a:cs typeface="Gotham Bol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otham Bold" panose="020B0604020202020204" charset="0"/>
                          <a:cs typeface="Gotham Bold" panose="020B0604020202020204" charset="0"/>
                        </a:rPr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79312"/>
                  </a:ext>
                </a:extLst>
              </a:tr>
            </a:tbl>
          </a:graphicData>
        </a:graphic>
      </p:graphicFrame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6978E6ED-02FB-0352-CF04-B5F5B8E21648}"/>
              </a:ext>
            </a:extLst>
          </p:cNvPr>
          <p:cNvSpPr/>
          <p:nvPr/>
        </p:nvSpPr>
        <p:spPr>
          <a:xfrm>
            <a:off x="16034657" y="9563100"/>
            <a:ext cx="1567543" cy="5333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174569-52DA-966F-BCAC-AD407E0AE438}"/>
              </a:ext>
            </a:extLst>
          </p:cNvPr>
          <p:cNvSpPr txBox="1"/>
          <p:nvPr/>
        </p:nvSpPr>
        <p:spPr>
          <a:xfrm rot="2100000">
            <a:off x="1028700" y="4301882"/>
            <a:ext cx="16783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75000"/>
                  </a:schemeClr>
                </a:solidFill>
              </a:rPr>
              <a:t>Amy Snowhill- School Project</a:t>
            </a:r>
          </a:p>
        </p:txBody>
      </p:sp>
    </p:spTree>
    <p:extLst>
      <p:ext uri="{BB962C8B-B14F-4D97-AF65-F5344CB8AC3E}">
        <p14:creationId xmlns:p14="http://schemas.microsoft.com/office/powerpoint/2010/main" val="3952921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855650" y="4179225"/>
            <a:ext cx="16905510" cy="4504759"/>
            <a:chOff x="0" y="0"/>
            <a:chExt cx="4697432" cy="12084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97432" cy="1208499"/>
            </a:xfrm>
            <a:custGeom>
              <a:avLst/>
              <a:gdLst/>
              <a:ahLst/>
              <a:cxnLst/>
              <a:rect l="l" t="t" r="r" b="b"/>
              <a:pathLst>
                <a:path w="4697432" h="1208499">
                  <a:moveTo>
                    <a:pt x="0" y="0"/>
                  </a:moveTo>
                  <a:lnTo>
                    <a:pt x="4697432" y="0"/>
                  </a:lnTo>
                  <a:lnTo>
                    <a:pt x="4697432" y="1208499"/>
                  </a:lnTo>
                  <a:lnTo>
                    <a:pt x="0" y="1208499"/>
                  </a:lnTo>
                  <a:close/>
                </a:path>
              </a:pathLst>
            </a:custGeom>
            <a:solidFill>
              <a:srgbClr val="ECE1A1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697432" cy="1256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51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884528" y="2360224"/>
            <a:ext cx="8518944" cy="1410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190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503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"/>
                <a:ea typeface="+mn-ea"/>
                <a:cs typeface="+mn-cs"/>
              </a:rPr>
              <a:t>OUR STORY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40054"/>
            <a:ext cx="16732460" cy="164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343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599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aret"/>
                <a:ea typeface="+mn-ea"/>
                <a:cs typeface="+mn-cs"/>
              </a:rPr>
              <a:t>Snowman’s Seasonings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2CC518-CBAE-DBD2-7737-89D9DF4B6090}"/>
              </a:ext>
            </a:extLst>
          </p:cNvPr>
          <p:cNvSpPr txBox="1"/>
          <p:nvPr/>
        </p:nvSpPr>
        <p:spPr>
          <a:xfrm>
            <a:off x="773447" y="4231001"/>
            <a:ext cx="1698771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Gotham" panose="020B0604020202020204" charset="0"/>
                <a:cs typeface="Gotham" panose="020B0604020202020204" charset="0"/>
              </a:rPr>
              <a:t>In his cozy, spice-filled kitchen, a man, with a keen palate and a passion for grilling, created a unique spice blend during a summer barbecue. Its distinct flavor and instant popularity among friends and family inspired him to share his culinary discovery with the world. This singular creation laid the groundwork for a small, ambitious company dedicated to bringing his signature home-grilled perfection to food enthusiasts everywhere.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8EDE9-B467-23F2-B736-564DE8BF8154}"/>
              </a:ext>
            </a:extLst>
          </p:cNvPr>
          <p:cNvSpPr/>
          <p:nvPr/>
        </p:nvSpPr>
        <p:spPr>
          <a:xfrm>
            <a:off x="218275" y="8969122"/>
            <a:ext cx="1447800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3" action="ppaction://hlinksldjump"/>
              </a:rPr>
              <a:t>ORDER</a:t>
            </a:r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</a:rPr>
              <a:t> NOW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F0AF61-F2F2-DB26-228D-FF493A5B5363}"/>
              </a:ext>
            </a:extLst>
          </p:cNvPr>
          <p:cNvSpPr/>
          <p:nvPr/>
        </p:nvSpPr>
        <p:spPr>
          <a:xfrm>
            <a:off x="16638254" y="8969122"/>
            <a:ext cx="1447800" cy="533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4" action="ppaction://hlinksldjump"/>
              </a:rPr>
              <a:t>HOME</a:t>
            </a:r>
            <a:endParaRPr lang="en-US" dirty="0">
              <a:solidFill>
                <a:schemeClr val="tx1"/>
              </a:solidFill>
              <a:latin typeface="Gotham Bold" panose="020B0604020202020204" charset="0"/>
              <a:cs typeface="Gotham Bold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5BE90E-80B1-89AB-211E-7819DED7C579}"/>
              </a:ext>
            </a:extLst>
          </p:cNvPr>
          <p:cNvSpPr txBox="1"/>
          <p:nvPr/>
        </p:nvSpPr>
        <p:spPr>
          <a:xfrm rot="2100000">
            <a:off x="1028700" y="4301882"/>
            <a:ext cx="16783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75000"/>
                  </a:schemeClr>
                </a:solidFill>
              </a:rPr>
              <a:t>Amy Snowhill- School Project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632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Terms and Conditions for Snowman's Seasonings: The Online Seasoning Boutique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1. Introduction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Purpose: These Terms and Conditions are intended to guide the use of Snowman's Seasonings, a unique online destination for premium seasoning blends and culinary spices.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Acceptance of Terms: By accessing and engaging with Snowman's Seasonings, you agree to adhere to these terms.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2. User Accounts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Account Creation: Users must provide truthful and complete information during the account creation process.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Account Responsibilities: Users are accountable for safeguarding their account information and password confidentiality.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3. Privacy Policy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Collection: We collect essential personal information for processing orders, customer relations, and optional marketing outreach.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Usage: Personal information is utilized for fulfilling orders, managing user accounts, and providing updates and promotional content to those who opt in.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4. Intellectual Property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Content Ownership: All website content, including graphics, text, logos, and proprietary seasoning recipes, belongs to Snowman's Seasonings or is used under authorization.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 of Content: This content is for personal use only and cannot be reproduced, copied, or sold without explicit permission from Snowman's Seasonings.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5. Product Information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Descriptions and Pricing: We endeavor to be accurate in our product descriptions and pricing, but discrepancies may occasionally occur.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Availability: Our products are available while supplies last, and we reserve the right to discontinue any item.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6. Purchase and Payment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Payment Methods: We accept a variety of payment methods, as detailed on our website.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Payment Security: We use SSL technology to ensure the secure processing of payment information.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7. Shipping and Delivery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Shipping Policies: Domestic shipping options are available with estimated delivery times provided at checkout.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International Shipping: At this time, we do not offer shipping outside our domestic region.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8. Cancellations, Returns, and Refunds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Cancellation Policy: Orders can be canceled within 24 hours of placement without penalty.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Return Policy: Returns are accepted within 30 days of receipt for unopened products in their original condition.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Refund Policy: Refunds are issued to the original payment method within 14 days of return receipt.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9. User Conduct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Prohibited Activities: The website must not be used for illegal purposes or in any way that may damage, disable, or impair the service.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Consequences of Violation: Breaching these terms can lead to account termination and possible legal action.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10. Limitation of Liability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Disclaimers: Snowman's Seasonings is not liable for any indirect or consequential damages that arise from using our services.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Indemnification: Users agree to indemnify Snowman's Seasonings against all claims, damages, and expenses arising from their breach of these terms.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11. Dispute Resolution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Governing Law: These terms are governed by the laws of [Your Jurisdiction].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Dispute Resolution Process: Disputes are resolved through binding arbitration, rather than in court.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12. Changes to Terms and Conditions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Amendments: These terms may be updated periodically. Continued use of Snowman's Seasonings after such changes constitutes agreement to the new terms.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13. Contact Information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Contact Details: For inquiries or assistance, please contact us at [support@snowmansseasonings.com].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14. Miscellaneous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Severability: If any part of these terms is found to be unenforceable, the remainder will continue in effect.</a:t>
            </a:r>
          </a:p>
          <a:p>
            <a:r>
              <a:rPr lang="en-US" sz="1600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Waiver: Not enforcing any right or provision here does not constitute a waiver of such rights.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79D861-364E-1882-AAF3-C464EA43C5FB}"/>
              </a:ext>
            </a:extLst>
          </p:cNvPr>
          <p:cNvSpPr/>
          <p:nvPr/>
        </p:nvSpPr>
        <p:spPr>
          <a:xfrm>
            <a:off x="16192500" y="9497786"/>
            <a:ext cx="1447800" cy="4572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Gotham Bold" panose="020B0604020202020204" charset="0"/>
                <a:cs typeface="Gotham Bold" panose="020B0604020202020204" charset="0"/>
                <a:hlinkClick r:id="rId3" action="ppaction://hlinksldjump"/>
              </a:rPr>
              <a:t>HOME</a:t>
            </a:r>
            <a:endParaRPr lang="en-US" dirty="0">
              <a:solidFill>
                <a:schemeClr val="tx1"/>
              </a:solidFill>
              <a:latin typeface="Gotham Bold" panose="020B0604020202020204" charset="0"/>
              <a:cs typeface="Gotham Bold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79E74E-268A-1B63-ABCC-08D21A9248E9}"/>
              </a:ext>
            </a:extLst>
          </p:cNvPr>
          <p:cNvSpPr txBox="1"/>
          <p:nvPr/>
        </p:nvSpPr>
        <p:spPr>
          <a:xfrm rot="2100000">
            <a:off x="1028700" y="4301882"/>
            <a:ext cx="16783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75000"/>
                  </a:schemeClr>
                </a:solidFill>
              </a:rPr>
              <a:t>Amy Snowhill- School Project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366D29860DE64F8023DC8E902CD743" ma:contentTypeVersion="0" ma:contentTypeDescription="Create a new document." ma:contentTypeScope="" ma:versionID="3787d0d4528eb4efa755b9161c74537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6D0EA3-2302-456B-869C-878B862BD82D}">
  <ds:schemaRefs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44D7B1B-76C3-4295-A4BD-B79FCDADAF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4B5C6C-049C-4B56-A020-E267ACD6A1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287ac9b9-5d68-49ae-9502-97a2d50dd6bc}" enabled="0" method="" siteId="{287ac9b9-5d68-49ae-9502-97a2d50dd6b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12006</TotalTime>
  <Words>849</Words>
  <Application>Microsoft Office PowerPoint</Application>
  <PresentationFormat>Custom</PresentationFormat>
  <Paragraphs>106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Garet</vt:lpstr>
      <vt:lpstr>Gotham Bold</vt:lpstr>
      <vt:lpstr>Racing Sans One</vt:lpstr>
      <vt:lpstr>Gotham</vt:lpstr>
      <vt:lpstr>Aharoni</vt:lpstr>
      <vt:lpstr>Avenir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brian</dc:title>
  <dc:creator>Amy Snowhill</dc:creator>
  <cp:lastModifiedBy>Amy Snowhill</cp:lastModifiedBy>
  <cp:revision>14</cp:revision>
  <dcterms:created xsi:type="dcterms:W3CDTF">2006-08-16T00:00:00Z</dcterms:created>
  <dcterms:modified xsi:type="dcterms:W3CDTF">2025-09-16T14:04:55Z</dcterms:modified>
  <dc:identifier>DAF5a211hq0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0x0101000B366D29860DE64F8023DC8E902CD743</vt:lpwstr>
  </property>
</Properties>
</file>

<file path=docProps/thumbnail.jpeg>
</file>